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3" r:id="rId3"/>
    <p:sldId id="282" r:id="rId4"/>
    <p:sldId id="257" r:id="rId5"/>
    <p:sldId id="258" r:id="rId6"/>
    <p:sldId id="259" r:id="rId7"/>
    <p:sldId id="260" r:id="rId8"/>
    <p:sldId id="261" r:id="rId9"/>
    <p:sldId id="280" r:id="rId10"/>
    <p:sldId id="262" r:id="rId11"/>
    <p:sldId id="263" r:id="rId12"/>
    <p:sldId id="264" r:id="rId13"/>
    <p:sldId id="265" r:id="rId14"/>
    <p:sldId id="279" r:id="rId15"/>
    <p:sldId id="281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>
        <p:scale>
          <a:sx n="80" d="100"/>
          <a:sy n="80" d="100"/>
        </p:scale>
        <p:origin x="-8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04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5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6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51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48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19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47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13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85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3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5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57AD-FAFF-40F3-9A5A-5404C15144D5}" type="datetimeFigureOut">
              <a:rPr lang="de-DE" smtClean="0"/>
              <a:t>13.02.2019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3981-31B5-4C44-910C-A1517F80C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53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63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Eine Ehe kann ausschließlich von</a:t>
            </a:r>
          </a:p>
          <a:p>
            <a:r>
              <a:rPr lang="de-DE" sz="5400" dirty="0">
                <a:solidFill>
                  <a:schemeClr val="bg1"/>
                </a:solidFill>
              </a:rPr>
              <a:t>einem Mann und einer Frau</a:t>
            </a:r>
          </a:p>
          <a:p>
            <a:r>
              <a:rPr lang="de-DE" sz="5400" dirty="0">
                <a:solidFill>
                  <a:schemeClr val="bg1"/>
                </a:solidFill>
              </a:rPr>
              <a:t>geschlossen werden.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8195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Nicht alles im Leben ist machbar. Deshalb ist die Bitte um Gottes Segen und Begleitung im Trau-gottesdienst wichtig für den gemeinsamen Lebensweg.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59913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Wer heiratet ist dumm! Denn:</a:t>
            </a:r>
          </a:p>
          <a:p>
            <a:r>
              <a:rPr lang="de-DE" sz="5400" dirty="0">
                <a:solidFill>
                  <a:schemeClr val="bg1"/>
                </a:solidFill>
              </a:rPr>
              <a:t>Jede zweite Ehe wird geschieden und Scheidungen sind teuer.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9891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Mit dem „Ja“ im Standesamt steht man öffentlich zu seiner Liebe.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10364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Man ist nie zu alt, um zu heiraten.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5800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Ehe bedeutet, mehr Verantwortung</a:t>
            </a:r>
          </a:p>
          <a:p>
            <a:r>
              <a:rPr lang="de-DE" sz="5400" dirty="0">
                <a:solidFill>
                  <a:schemeClr val="bg1"/>
                </a:solidFill>
              </a:rPr>
              <a:t>zu übernehmen als in einer Partnerschaft.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420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Ein Hochzeitsfest ist ein einmaliges,</a:t>
            </a:r>
          </a:p>
          <a:p>
            <a:r>
              <a:rPr lang="de-DE" sz="5400" dirty="0">
                <a:solidFill>
                  <a:schemeClr val="bg1"/>
                </a:solidFill>
              </a:rPr>
              <a:t>wunderbares Erlebnis.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897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Durch den Trauschein wird die Beziehung selbstverständlich. Die Partner bemühen sich nicht mehr umeinander.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7011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Die Eheschließung spart Steuern.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4502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Wer heiratet, verliert ihre/seine persönliche Freiheit.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36915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585254" y="129013"/>
            <a:ext cx="6972590" cy="26161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554" y="2846653"/>
            <a:ext cx="6985290" cy="383173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743200" y="319513"/>
            <a:ext cx="66929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3400" dirty="0">
                <a:solidFill>
                  <a:schemeClr val="accent2">
                    <a:lumMod val="50000"/>
                  </a:schemeClr>
                </a:solidFill>
              </a:rPr>
              <a:t>Inzwischen haben viele Freunde von Lisa und Kai geheiratet.</a:t>
            </a:r>
          </a:p>
          <a:p>
            <a:pPr algn="just"/>
            <a:r>
              <a:rPr lang="de-DE" sz="3400" dirty="0">
                <a:solidFill>
                  <a:schemeClr val="accent2">
                    <a:lumMod val="50000"/>
                  </a:schemeClr>
                </a:solidFill>
              </a:rPr>
              <a:t>Auch die Beiden machen sich so ihre Gedanken …</a:t>
            </a:r>
          </a:p>
        </p:txBody>
      </p:sp>
      <p:sp>
        <p:nvSpPr>
          <p:cNvPr id="2" name="Rechteck 1"/>
          <p:cNvSpPr/>
          <p:nvPr/>
        </p:nvSpPr>
        <p:spPr>
          <a:xfrm>
            <a:off x="2585254" y="2745114"/>
            <a:ext cx="6972590" cy="10153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54" y="6571798"/>
            <a:ext cx="4879975" cy="10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30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Eine Hochzeit ist stressig und teuer. Das Geld ist in einem Urlaub besser angelegt.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340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Es ist ein schönes Gefühl, von „meinem Mann“ oder „meiner Frau“ sprechen zu können.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499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2901494" y="1409647"/>
            <a:ext cx="8752953" cy="4643021"/>
            <a:chOff x="3600451" y="1802423"/>
            <a:chExt cx="7446598" cy="4643021"/>
          </a:xfrm>
        </p:grpSpPr>
        <p:sp>
          <p:nvSpPr>
            <p:cNvPr id="4" name="Textfeld 3"/>
            <p:cNvSpPr txBox="1"/>
            <p:nvPr/>
          </p:nvSpPr>
          <p:spPr>
            <a:xfrm>
              <a:off x="3600451" y="1802423"/>
              <a:ext cx="67700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54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AMPELDISKUSSION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600451" y="2782903"/>
              <a:ext cx="7446598" cy="3662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/>
                  </a:solidFill>
                </a:rPr>
                <a:t>Bewerten Sie die folgenden Aussagen</a:t>
              </a:r>
            </a:p>
            <a:p>
              <a:r>
                <a:rPr lang="de-DE" sz="2800" dirty="0">
                  <a:solidFill>
                    <a:schemeClr val="bg1"/>
                  </a:solidFill>
                </a:rPr>
                <a:t>jeweils mit</a:t>
              </a:r>
            </a:p>
            <a:p>
              <a:r>
                <a:rPr lang="de-DE" sz="2800" b="1" dirty="0">
                  <a:solidFill>
                    <a:srgbClr val="00B050"/>
                  </a:solidFill>
                </a:rPr>
                <a:t>    grün </a:t>
              </a:r>
              <a:r>
                <a:rPr lang="de-DE" sz="2800" dirty="0">
                  <a:solidFill>
                    <a:schemeClr val="bg1"/>
                  </a:solidFill>
                </a:rPr>
                <a:t>für </a:t>
              </a:r>
              <a:r>
                <a:rPr lang="de-DE" sz="2800" b="1" dirty="0">
                  <a:solidFill>
                    <a:srgbClr val="00B050"/>
                  </a:solidFill>
                </a:rPr>
                <a:t>Ich stimme zu!</a:t>
              </a:r>
              <a:endParaRPr lang="de-DE" sz="2800" dirty="0">
                <a:solidFill>
                  <a:schemeClr val="bg1"/>
                </a:solidFill>
              </a:endParaRPr>
            </a:p>
            <a:p>
              <a:r>
                <a:rPr lang="de-DE" sz="2800" b="1" dirty="0">
                  <a:solidFill>
                    <a:srgbClr val="FF0000"/>
                  </a:solidFill>
                </a:rPr>
                <a:t>    rot </a:t>
              </a:r>
              <a:r>
                <a:rPr lang="de-DE" sz="2800" dirty="0">
                  <a:solidFill>
                    <a:schemeClr val="bg1"/>
                  </a:solidFill>
                </a:rPr>
                <a:t>für </a:t>
              </a:r>
              <a:r>
                <a:rPr lang="de-DE" sz="2800" b="1" dirty="0">
                  <a:solidFill>
                    <a:srgbClr val="FF0000"/>
                  </a:solidFill>
                </a:rPr>
                <a:t>Das sehe ich anders!</a:t>
              </a:r>
            </a:p>
            <a:p>
              <a:r>
                <a:rPr lang="de-DE" sz="2800" b="1" dirty="0">
                  <a:solidFill>
                    <a:srgbClr val="FFC000"/>
                  </a:solidFill>
                </a:rPr>
                <a:t>    gelb </a:t>
              </a:r>
              <a:r>
                <a:rPr lang="de-DE" sz="2800" dirty="0">
                  <a:solidFill>
                    <a:schemeClr val="bg1"/>
                  </a:solidFill>
                </a:rPr>
                <a:t>für </a:t>
              </a:r>
              <a:r>
                <a:rPr lang="de-DE" sz="2800" b="1" dirty="0">
                  <a:solidFill>
                    <a:srgbClr val="FFC000"/>
                  </a:solidFill>
                </a:rPr>
                <a:t>Ich kann mich nicht entscheiden!</a:t>
              </a:r>
              <a:r>
                <a:rPr lang="de-DE" sz="2800" dirty="0">
                  <a:solidFill>
                    <a:schemeClr val="bg1"/>
                  </a:solidFill>
                </a:rPr>
                <a:t/>
              </a:r>
              <a:br>
                <a:rPr lang="de-DE" sz="2800" dirty="0">
                  <a:solidFill>
                    <a:schemeClr val="bg1"/>
                  </a:solidFill>
                </a:rPr>
              </a:br>
              <a:endParaRPr lang="de-DE" sz="2000" dirty="0">
                <a:solidFill>
                  <a:schemeClr val="bg1"/>
                </a:solidFill>
              </a:endParaRPr>
            </a:p>
            <a:p>
              <a:r>
                <a:rPr lang="de-DE" sz="2400" dirty="0">
                  <a:solidFill>
                    <a:schemeClr val="bg1"/>
                  </a:solidFill>
                </a:rPr>
                <a:t>Nehmen Sie das Gesamtbild der Klasse wahr.</a:t>
              </a:r>
            </a:p>
            <a:p>
              <a:r>
                <a:rPr lang="de-DE" sz="2400" dirty="0">
                  <a:solidFill>
                    <a:schemeClr val="bg1"/>
                  </a:solidFill>
                </a:rPr>
                <a:t>Nach jeder Aussage können Sie gerne Ihre Meinung</a:t>
              </a:r>
            </a:p>
            <a:p>
              <a:r>
                <a:rPr lang="de-DE" sz="2400" dirty="0">
                  <a:solidFill>
                    <a:schemeClr val="bg1"/>
                  </a:solidFill>
                </a:rPr>
                <a:t>begründen oder sich allgemein zur These äußern.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606538" y="502341"/>
            <a:ext cx="2245895" cy="5807660"/>
            <a:chOff x="465221" y="502341"/>
            <a:chExt cx="2245895" cy="5807660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2" name="Ellipse 1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1157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Die Ehe bedeutet Sicherheit und Schutz für die Partner und die Kinder.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5" name="Ellipse 4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7439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Ohne Trauschein geht eine</a:t>
            </a:r>
          </a:p>
          <a:p>
            <a:r>
              <a:rPr lang="de-DE" sz="5400" dirty="0">
                <a:solidFill>
                  <a:schemeClr val="bg1"/>
                </a:solidFill>
              </a:rPr>
              <a:t>dauerhafte Beziehung nicht!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159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„Was Gott verbunden hat,</a:t>
            </a:r>
          </a:p>
          <a:p>
            <a:r>
              <a:rPr lang="de-DE" sz="5400" dirty="0">
                <a:solidFill>
                  <a:schemeClr val="bg1"/>
                </a:solidFill>
              </a:rPr>
              <a:t>das darf der Mensch nicht trennen!“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1674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Nichts verbindet mehr als ein gemeinsamer Name. Der Familien-name schafft ein Gefühl von Zusammengehörigkeit.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283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Die standesamtliche Trauung ist keine richtige Hochzeit. Zur Hochzeit gehört die Kirche und</a:t>
            </a:r>
          </a:p>
          <a:p>
            <a:r>
              <a:rPr lang="de-DE" sz="5400" dirty="0">
                <a:solidFill>
                  <a:schemeClr val="bg1"/>
                </a:solidFill>
              </a:rPr>
              <a:t>das weiße Brautkleid.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2700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21374" y="2032627"/>
            <a:ext cx="10185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>
                <a:solidFill>
                  <a:schemeClr val="bg1"/>
                </a:solidFill>
              </a:rPr>
              <a:t>Ich möchte später einmal heiraten.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968380" y="3890356"/>
            <a:ext cx="1102868" cy="2851906"/>
            <a:chOff x="465221" y="502341"/>
            <a:chExt cx="2245895" cy="580766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403C31"/>
                </a:clrFrom>
                <a:clrTo>
                  <a:srgbClr val="403C31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70" r="22309" b="2407"/>
            <a:stretch/>
          </p:blipFill>
          <p:spPr>
            <a:xfrm>
              <a:off x="465221" y="502341"/>
              <a:ext cx="2245895" cy="58076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681789" y="4379494"/>
              <a:ext cx="1748589" cy="1731544"/>
            </a:xfrm>
            <a:prstGeom prst="ellipse">
              <a:avLst/>
            </a:prstGeom>
            <a:noFill/>
            <a:ln w="187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2898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Benutzerdefiniert</PresentationFormat>
  <Paragraphs>37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pgminstall</dc:creator>
  <cp:lastModifiedBy>Hahn, Heide</cp:lastModifiedBy>
  <cp:revision>30</cp:revision>
  <dcterms:created xsi:type="dcterms:W3CDTF">2016-03-10T06:20:52Z</dcterms:created>
  <dcterms:modified xsi:type="dcterms:W3CDTF">2019-02-13T14:45:24Z</dcterms:modified>
</cp:coreProperties>
</file>