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20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1E85-3D79-4D8F-A862-D8FBACA43919}" type="datetimeFigureOut">
              <a:rPr lang="de-DE" smtClean="0"/>
              <a:t>03.04.2020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0F7C-7AE8-4459-985F-1CB54168EE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557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1E85-3D79-4D8F-A862-D8FBACA43919}" type="datetimeFigureOut">
              <a:rPr lang="de-DE" smtClean="0"/>
              <a:t>03.04.2020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0F7C-7AE8-4459-985F-1CB54168EE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417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1E85-3D79-4D8F-A862-D8FBACA43919}" type="datetimeFigureOut">
              <a:rPr lang="de-DE" smtClean="0"/>
              <a:t>03.04.2020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0F7C-7AE8-4459-985F-1CB54168EE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7907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1E85-3D79-4D8F-A862-D8FBACA43919}" type="datetimeFigureOut">
              <a:rPr lang="de-DE" smtClean="0"/>
              <a:t>03.04.2020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0F7C-7AE8-4459-985F-1CB54168EE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985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1E85-3D79-4D8F-A862-D8FBACA43919}" type="datetimeFigureOut">
              <a:rPr lang="de-DE" smtClean="0"/>
              <a:t>03.04.2020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0F7C-7AE8-4459-985F-1CB54168EE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714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1E85-3D79-4D8F-A862-D8FBACA43919}" type="datetimeFigureOut">
              <a:rPr lang="de-DE" smtClean="0"/>
              <a:t>03.04.2020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0F7C-7AE8-4459-985F-1CB54168EE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808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1E85-3D79-4D8F-A862-D8FBACA43919}" type="datetimeFigureOut">
              <a:rPr lang="de-DE" smtClean="0"/>
              <a:t>03.04.2020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0F7C-7AE8-4459-985F-1CB54168EE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39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1E85-3D79-4D8F-A862-D8FBACA43919}" type="datetimeFigureOut">
              <a:rPr lang="de-DE" smtClean="0"/>
              <a:t>03.04.2020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0F7C-7AE8-4459-985F-1CB54168EE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8942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1E85-3D79-4D8F-A862-D8FBACA43919}" type="datetimeFigureOut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0F7C-7AE8-4459-985F-1CB54168EE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511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1E85-3D79-4D8F-A862-D8FBACA43919}" type="datetimeFigureOut">
              <a:rPr lang="de-DE" smtClean="0"/>
              <a:t>03.04.2020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0F7C-7AE8-4459-985F-1CB54168EE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823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1E85-3D79-4D8F-A862-D8FBACA43919}" type="datetimeFigureOut">
              <a:rPr lang="de-DE" smtClean="0"/>
              <a:t>03.04.2020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0F7C-7AE8-4459-985F-1CB54168EE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921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B1E85-3D79-4D8F-A862-D8FBACA43919}" type="datetimeFigureOut">
              <a:rPr lang="de-DE" smtClean="0"/>
              <a:t>03.04.2020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10F7C-7AE8-4459-985F-1CB54168EE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214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9600" dirty="0" smtClean="0">
                <a:latin typeface="Comic Sans MS" panose="030F0702030302020204" pitchFamily="66" charset="0"/>
              </a:rPr>
              <a:t>Mutmachmom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>
            <a:normAutofit/>
          </a:bodyPr>
          <a:lstStyle/>
          <a:p>
            <a:r>
              <a:rPr lang="de-DE" sz="6000" dirty="0" err="1" smtClean="0"/>
              <a:t>Mutmachmomente</a:t>
            </a:r>
            <a:endParaRPr lang="de-DE" sz="6000" dirty="0" smtClean="0"/>
          </a:p>
          <a:p>
            <a:endParaRPr lang="de-DE" sz="1800" dirty="0" smtClean="0"/>
          </a:p>
          <a:p>
            <a:endParaRPr lang="de-DE" sz="1800" dirty="0"/>
          </a:p>
          <a:p>
            <a:r>
              <a:rPr lang="de-DE" sz="1800" dirty="0" smtClean="0"/>
              <a:t>Zur Verfügung gestellt von G. </a:t>
            </a:r>
            <a:r>
              <a:rPr lang="de-DE" sz="1800" smtClean="0"/>
              <a:t>Wedel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148" y="1485916"/>
            <a:ext cx="1749704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31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7376">
        <p15:prstTrans prst="wind"/>
      </p:transition>
    </mc:Choice>
    <mc:Fallback>
      <p:transition spd="slow" advTm="73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39" y="1538499"/>
            <a:ext cx="4039760" cy="4673170"/>
          </a:xfrm>
          <a:prstGeom prst="rect">
            <a:avLst/>
          </a:prstGeom>
        </p:spPr>
      </p:pic>
      <p:sp>
        <p:nvSpPr>
          <p:cNvPr id="3" name="Ovale Legende 2"/>
          <p:cNvSpPr/>
          <p:nvPr/>
        </p:nvSpPr>
        <p:spPr>
          <a:xfrm>
            <a:off x="881743" y="1187903"/>
            <a:ext cx="3453493" cy="2959554"/>
          </a:xfrm>
          <a:prstGeom prst="wedgeEllipseCallout">
            <a:avLst>
              <a:gd name="adj1" fmla="val 153318"/>
              <a:gd name="adj2" fmla="val 808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Hallo, 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/>
              <a:t>ich </a:t>
            </a:r>
            <a:r>
              <a:rPr lang="de-DE" dirty="0" smtClean="0"/>
              <a:t>heiße Mom       rl, </a:t>
            </a:r>
          </a:p>
          <a:p>
            <a:pPr algn="ctr"/>
            <a:r>
              <a:rPr lang="de-DE" dirty="0" smtClean="0"/>
              <a:t>also richtig geschrieben: MomENTErl.</a:t>
            </a:r>
          </a:p>
          <a:p>
            <a:pPr algn="ctr"/>
            <a:r>
              <a:rPr lang="de-DE" dirty="0" smtClean="0"/>
              <a:t>Ich will dir heute zeigen, was uns Mut machen kann!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584873" y="6211669"/>
            <a:ext cx="16071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 Ente immer © clipart</a:t>
            </a:r>
            <a:endParaRPr lang="de-DE" sz="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63" y="1965552"/>
            <a:ext cx="403699" cy="46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00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330">
        <p15:prstTrans prst="wind"/>
      </p:transition>
    </mc:Choice>
    <mc:Fallback>
      <p:transition spd="slow" advTm="9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nförmige Legende 2"/>
          <p:cNvSpPr/>
          <p:nvPr/>
        </p:nvSpPr>
        <p:spPr>
          <a:xfrm>
            <a:off x="2628900" y="489857"/>
            <a:ext cx="2669721" cy="1314449"/>
          </a:xfrm>
          <a:prstGeom prst="cloudCallout">
            <a:avLst>
              <a:gd name="adj1" fmla="val -75879"/>
              <a:gd name="adj2" fmla="val -64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Es ist Frühling und die Natur erwacht…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1793">
            <a:off x="6660896" y="1018072"/>
            <a:ext cx="3148865" cy="209596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5561">
            <a:off x="790208" y="3409951"/>
            <a:ext cx="3145971" cy="20973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9109">
            <a:off x="7565571" y="4201885"/>
            <a:ext cx="3126921" cy="208461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429" y="3763736"/>
            <a:ext cx="1834243" cy="275136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02079" y="6515100"/>
            <a:ext cx="2144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a</a:t>
            </a:r>
            <a:r>
              <a:rPr lang="de-DE" sz="800" dirty="0" smtClean="0"/>
              <a:t>lle Fotos ©pixabay</a:t>
            </a:r>
            <a:endParaRPr lang="de-DE" sz="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6" y="378069"/>
            <a:ext cx="1749704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32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974">
        <p15:prstTrans prst="wind"/>
      </p:transition>
    </mc:Choice>
    <mc:Fallback>
      <p:transition spd="slow" advTm="99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nförmige Legende 2"/>
          <p:cNvSpPr/>
          <p:nvPr/>
        </p:nvSpPr>
        <p:spPr>
          <a:xfrm>
            <a:off x="3012620" y="685799"/>
            <a:ext cx="3102429" cy="1747157"/>
          </a:xfrm>
          <a:prstGeom prst="cloudCallout">
            <a:avLst>
              <a:gd name="adj1" fmla="val -88107"/>
              <a:gd name="adj2" fmla="val -338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r>
              <a:rPr lang="de-DE" dirty="0" smtClean="0"/>
              <a:t>s ist Vogelbrutzeit – neues Leben wächst im Nest…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8164">
            <a:off x="7673068" y="857250"/>
            <a:ext cx="1983786" cy="29881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439">
            <a:off x="1855839" y="3495368"/>
            <a:ext cx="2487561" cy="18656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344" y="4504249"/>
            <a:ext cx="2619375" cy="17430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67" y="6518093"/>
            <a:ext cx="957155" cy="21337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1" y="286629"/>
            <a:ext cx="1749704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40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8488">
        <p15:prstTrans prst="wind"/>
      </p:transition>
    </mc:Choice>
    <mc:Fallback>
      <p:transition spd="slow" advTm="84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nförmige Legende 2"/>
          <p:cNvSpPr/>
          <p:nvPr/>
        </p:nvSpPr>
        <p:spPr>
          <a:xfrm>
            <a:off x="2676833" y="685801"/>
            <a:ext cx="2713702" cy="1511709"/>
          </a:xfrm>
          <a:prstGeom prst="cloudCallout">
            <a:avLst>
              <a:gd name="adj1" fmla="val -70018"/>
              <a:gd name="adj2" fmla="val -282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Erinnerungen an einen schönen Urlaubstag …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046691" y="6211669"/>
            <a:ext cx="1145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Foto © privat</a:t>
            </a:r>
            <a:endParaRPr lang="de-DE" sz="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2" y="319286"/>
            <a:ext cx="1749704" cy="202404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061">
            <a:off x="5306343" y="1497129"/>
            <a:ext cx="6078036" cy="455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89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320">
        <p15:prstTrans prst="wind"/>
      </p:transition>
    </mc:Choice>
    <mc:Fallback>
      <p:transition spd="slow" advTm="103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nförmige Legende 2"/>
          <p:cNvSpPr/>
          <p:nvPr/>
        </p:nvSpPr>
        <p:spPr>
          <a:xfrm>
            <a:off x="2920181" y="921774"/>
            <a:ext cx="3458495" cy="1541207"/>
          </a:xfrm>
          <a:prstGeom prst="cloudCallout">
            <a:avLst>
              <a:gd name="adj1" fmla="val -82938"/>
              <a:gd name="adj2" fmla="val -457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Kinder malen Regenbogenbilder und hängen sie ins </a:t>
            </a:r>
            <a:r>
              <a:rPr lang="de-DE" dirty="0"/>
              <a:t>F</a:t>
            </a:r>
            <a:r>
              <a:rPr lang="de-DE" dirty="0" smtClean="0"/>
              <a:t>enster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6" y="2711151"/>
            <a:ext cx="5110317" cy="367669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86189" y="2364462"/>
            <a:ext cx="302574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Die Idee kommt aus Italien:</a:t>
            </a:r>
          </a:p>
          <a:p>
            <a:r>
              <a:rPr lang="de-DE" sz="1400" dirty="0"/>
              <a:t>D</a:t>
            </a:r>
            <a:r>
              <a:rPr lang="de-DE" sz="1400" dirty="0" smtClean="0"/>
              <a:t>ie Kinder in Italien haben dieses Regenbogenbild gemalt, um zu zeigen, wie wichtig es ist, dass wir im Moment zu Hause bleiben, damit nicht noch mehr Menschen krank werden:</a:t>
            </a:r>
          </a:p>
          <a:p>
            <a:r>
              <a:rPr lang="de-DE" sz="1400" dirty="0" smtClean="0"/>
              <a:t> „Io non esco!“ heißt übersetzt </a:t>
            </a:r>
          </a:p>
          <a:p>
            <a:r>
              <a:rPr lang="de-DE" sz="1400" dirty="0" smtClean="0"/>
              <a:t>„Ich bleibe Zuhause!“. Der Regenbogen und die Sonne sollen auch Mut machen: „Andra tutto bene“ heißt übersetzt „Alles wird gut“.  </a:t>
            </a:r>
          </a:p>
          <a:p>
            <a:r>
              <a:rPr lang="de-DE" sz="1400" dirty="0" smtClean="0"/>
              <a:t> </a:t>
            </a:r>
          </a:p>
          <a:p>
            <a:r>
              <a:rPr lang="de-DE" sz="1400" dirty="0" smtClean="0"/>
              <a:t>Ich finde die Idee der italienischen Kinder sehr schön. Schnappt euch Buntstifte, malt selber ein </a:t>
            </a:r>
            <a:r>
              <a:rPr lang="de-DE" sz="1400" dirty="0"/>
              <a:t>R</a:t>
            </a:r>
            <a:r>
              <a:rPr lang="de-DE" sz="1400" dirty="0" smtClean="0"/>
              <a:t>egenbogenbild und hängt es an eure Fenster, damit alle Menschen sehen können: </a:t>
            </a:r>
            <a:r>
              <a:rPr lang="de-DE" dirty="0" smtClean="0"/>
              <a:t>Wir halten zusammen und sind füreinander da!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046691" y="6211669"/>
            <a:ext cx="1145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Foto © privat</a:t>
            </a:r>
            <a:endParaRPr lang="de-DE" sz="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" y="283363"/>
            <a:ext cx="1749704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85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8814">
        <p15:prstTrans prst="wind"/>
      </p:transition>
    </mc:Choice>
    <mc:Fallback>
      <p:transition spd="slow" advTm="288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nförmige Legende 2"/>
          <p:cNvSpPr/>
          <p:nvPr/>
        </p:nvSpPr>
        <p:spPr>
          <a:xfrm>
            <a:off x="3215148" y="427703"/>
            <a:ext cx="3672349" cy="1813155"/>
          </a:xfrm>
          <a:prstGeom prst="cloudCallout">
            <a:avLst>
              <a:gd name="adj1" fmla="val -82116"/>
              <a:gd name="adj2" fmla="val -184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 der Hängematte schaukeln und die warmen Sonnenstrahlen genießen…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1844">
            <a:off x="5316795" y="2469697"/>
            <a:ext cx="4748980" cy="38813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22" y="6593040"/>
            <a:ext cx="957155" cy="2133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322256"/>
            <a:ext cx="1749704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0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974">
        <p15:prstTrans prst="wind"/>
      </p:transition>
    </mc:Choice>
    <mc:Fallback>
      <p:transition spd="slow" advTm="119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nförmige Legende 2"/>
          <p:cNvSpPr/>
          <p:nvPr/>
        </p:nvSpPr>
        <p:spPr>
          <a:xfrm>
            <a:off x="2979173" y="892277"/>
            <a:ext cx="2861188" cy="1548581"/>
          </a:xfrm>
          <a:prstGeom prst="cloudCallout">
            <a:avLst>
              <a:gd name="adj1" fmla="val -83376"/>
              <a:gd name="adj2" fmla="val -384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Menschen beten füreinander…..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362437" y="1048013"/>
            <a:ext cx="327905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Gott,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verbindest uns Menschen.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Angst und Unsicherheit 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kommen wir uns in Gedanken nah.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Plötzlich sind wir Nächste, 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wir es gestern noch nicht waren.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 teilen Fragen und Sorgen.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einen mögen bewahrt bleiben. 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Andere werden um ihr Leben kämpfen.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den kommenden Wochen und heute schon.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 bitten für alle Kranken und die es noch werden.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Für alle, die Angst haben, 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dass der Virus sie erreicht.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Für alle Ärzte, Ärztinnen und Pflegende,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für alle, die sich darum kümmern,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dass das Leben für uns weitergeht.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Für die, die in diesen Tagen 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ihre Existenz bangen.  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 bitten dich, dass Du uns alle bewahrst 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diesen schweren Zeiten.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verbindest uns Menschen, 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Gott, unser Vater und unsere Mutter.</a:t>
            </a:r>
            <a:endParaRPr lang="de-DE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Amen. 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9127671" y="6310992"/>
            <a:ext cx="2359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Gebet von Pfr</a:t>
            </a:r>
            <a:r>
              <a:rPr lang="de-DE" sz="800" dirty="0"/>
              <a:t>. Lars Hillebold (EKKW</a:t>
            </a:r>
            <a:r>
              <a:rPr lang="de-DE" sz="800" dirty="0" smtClean="0"/>
              <a:t>) gekürzt und verändert von V. Linhard, Religionspädagoge</a:t>
            </a:r>
            <a:endParaRPr lang="de-DE" sz="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0" y="378069"/>
            <a:ext cx="1749704" cy="202404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56557" y="6049382"/>
            <a:ext cx="16818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Foto©pixabay</a:t>
            </a:r>
            <a:endParaRPr lang="de-DE" sz="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90" y="2906132"/>
            <a:ext cx="5131837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0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2003">
        <p15:prstTrans prst="wind"/>
      </p:transition>
    </mc:Choice>
    <mc:Fallback>
      <p:transition spd="slow" advTm="320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nförmige Legende 2"/>
          <p:cNvSpPr/>
          <p:nvPr/>
        </p:nvSpPr>
        <p:spPr>
          <a:xfrm>
            <a:off x="4268322" y="792199"/>
            <a:ext cx="6636774" cy="3701845"/>
          </a:xfrm>
          <a:prstGeom prst="cloudCallout">
            <a:avLst>
              <a:gd name="adj1" fmla="val -66911"/>
              <a:gd name="adj2" fmla="val -308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7200" b="1" dirty="0" smtClean="0"/>
              <a:t>Du </a:t>
            </a:r>
          </a:p>
          <a:p>
            <a:pPr algn="ctr"/>
            <a:r>
              <a:rPr lang="de-DE" sz="3600" dirty="0" smtClean="0"/>
              <a:t>kennst </a:t>
            </a:r>
            <a:r>
              <a:rPr lang="de-DE" sz="3600" dirty="0"/>
              <a:t>b</a:t>
            </a:r>
            <a:r>
              <a:rPr lang="de-DE" sz="3600" dirty="0" smtClean="0"/>
              <a:t>estimmt auch Mutmachmom       !</a:t>
            </a:r>
            <a:endParaRPr lang="de-DE" sz="3600" dirty="0"/>
          </a:p>
          <a:p>
            <a:pPr algn="ctr"/>
            <a:endParaRPr lang="de-DE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2" y="1073228"/>
            <a:ext cx="3801920" cy="43980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51" y="2774561"/>
            <a:ext cx="600692" cy="69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72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4080">
        <p15:prstTrans prst="wind"/>
      </p:transition>
    </mc:Choice>
    <mc:Fallback>
      <p:transition spd="slow" advTm="24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Benutzerdefiniert</PresentationFormat>
  <Paragraphs>53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</vt:lpstr>
      <vt:lpstr>Mutmachmom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Mutmachmom</dc:title>
  <dc:creator>Schulreferat-SKN</dc:creator>
  <cp:lastModifiedBy>Chefin</cp:lastModifiedBy>
  <cp:revision>20</cp:revision>
  <dcterms:created xsi:type="dcterms:W3CDTF">2020-03-27T06:38:25Z</dcterms:created>
  <dcterms:modified xsi:type="dcterms:W3CDTF">2020-04-03T08:10:10Z</dcterms:modified>
</cp:coreProperties>
</file>